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3" r:id="rId3"/>
    <p:sldId id="264" r:id="rId4"/>
    <p:sldId id="270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0A2D"/>
    <a:srgbClr val="211D72"/>
    <a:srgbClr val="008856"/>
    <a:srgbClr val="526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130D2-B8A2-4287-A601-1E7DC3CC4DB0}" type="datetimeFigureOut">
              <a:rPr lang="pt-BR" smtClean="0"/>
              <a:t>16/11/2024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360A0-B80F-49D4-B0E1-ECE9D8416A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64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fpe.br/documents/40070/1837975/ABNT+NBR+6023+2018+(1).pdf/3021f721-5be8-4e6d-951b-fa354dc490ed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b58247a64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b58247a64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/>
              <a:t>Título</a:t>
            </a:r>
            <a:r>
              <a:rPr lang="pt-BR"/>
              <a:t>. Tamanho máximo: 32 pt. Tamanho mínimo: 28pt.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/>
              <a:t>Corpo do texto</a:t>
            </a:r>
            <a:r>
              <a:rPr lang="pt-BR"/>
              <a:t>. Tamanho máximo: 24pt. Tamanho mínimo: 18pt.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32349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b58247a64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b58247a64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>
                <a:solidFill>
                  <a:schemeClr val="dk1"/>
                </a:solidFill>
              </a:rPr>
              <a:t>Título</a:t>
            </a:r>
            <a:r>
              <a:rPr lang="pt-BR">
                <a:solidFill>
                  <a:schemeClr val="dk1"/>
                </a:solidFill>
              </a:rPr>
              <a:t>. Tamanho máximo: 42 pt. Tamanho mínimo: 32pt.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>
                <a:solidFill>
                  <a:schemeClr val="dk1"/>
                </a:solidFill>
              </a:rPr>
              <a:t>Corpo do texto</a:t>
            </a:r>
            <a:r>
              <a:rPr lang="pt-BR">
                <a:solidFill>
                  <a:schemeClr val="dk1"/>
                </a:solidFill>
              </a:rPr>
              <a:t>. Tamanho máximo: 24pt. Tamanho mínimo: 18pt.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6742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32A68B32-0E27-028B-F5F6-7D7C3A49F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b58247a64_0_42:notes">
            <a:extLst>
              <a:ext uri="{FF2B5EF4-FFF2-40B4-BE49-F238E27FC236}">
                <a16:creationId xmlns:a16="http://schemas.microsoft.com/office/drawing/2014/main" id="{989B48D2-F194-2A6C-4E9C-28DCA5FD09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b58247a64_0_42:notes">
            <a:extLst>
              <a:ext uri="{FF2B5EF4-FFF2-40B4-BE49-F238E27FC236}">
                <a16:creationId xmlns:a16="http://schemas.microsoft.com/office/drawing/2014/main" id="{AA6C7470-C99A-06B1-380E-AA493DCD8A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>
                <a:solidFill>
                  <a:schemeClr val="dk1"/>
                </a:solidFill>
              </a:rPr>
              <a:t>Título</a:t>
            </a:r>
            <a:r>
              <a:rPr lang="pt-BR">
                <a:solidFill>
                  <a:schemeClr val="dk1"/>
                </a:solidFill>
              </a:rPr>
              <a:t>. Tamanho máximo: 42 pt. Tamanho mínimo: 32pt.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>
                <a:solidFill>
                  <a:schemeClr val="dk1"/>
                </a:solidFill>
              </a:rPr>
              <a:t>Corpo do texto</a:t>
            </a:r>
            <a:r>
              <a:rPr lang="pt-BR">
                <a:solidFill>
                  <a:schemeClr val="dk1"/>
                </a:solidFill>
              </a:rPr>
              <a:t>. Tamanho máximo: 24pt. Tamanho mínimo: 18pt.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36879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eb58247a64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eb58247a64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>
                <a:solidFill>
                  <a:schemeClr val="dk1"/>
                </a:solidFill>
              </a:rPr>
              <a:t>Título</a:t>
            </a:r>
            <a:r>
              <a:rPr lang="pt-BR">
                <a:solidFill>
                  <a:schemeClr val="dk1"/>
                </a:solidFill>
              </a:rPr>
              <a:t>. Tamanho máximo: 42 pt. Tamanho mínimo: 32pt.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>
                <a:solidFill>
                  <a:schemeClr val="dk1"/>
                </a:solidFill>
              </a:rPr>
              <a:t>Corpo do texto</a:t>
            </a:r>
            <a:r>
              <a:rPr lang="pt-BR">
                <a:solidFill>
                  <a:schemeClr val="dk1"/>
                </a:solidFill>
              </a:rPr>
              <a:t>. Tamanho máximo: 24pt. Tamanho mínimo: 18pt.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73045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eb58247a64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eb58247a64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/>
              <a:t>Título</a:t>
            </a:r>
            <a:r>
              <a:rPr lang="pt-BR"/>
              <a:t>. Tamanho máximo: 32 pt. Tamanho mínimo: 28pt.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/>
              <a:t>Corpo do texto</a:t>
            </a:r>
            <a:r>
              <a:rPr lang="pt-BR"/>
              <a:t>. Tamanho máximo: 24pt. Tamanho mínimo: 18pt.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95503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eb58247a64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eb58247a64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/>
              <a:t>Título</a:t>
            </a:r>
            <a:r>
              <a:rPr lang="pt-BR"/>
              <a:t>. Tamanho máximo: 32 pt. Tamanho mínimo: 28pt.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/>
              <a:t>Corpo do texto</a:t>
            </a:r>
            <a:r>
              <a:rPr lang="pt-BR"/>
              <a:t>. Tamanho máximo: 24pt. Tamanho mínimo: 18pt.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59500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b58247a64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eb58247a64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/>
              <a:t>Título</a:t>
            </a:r>
            <a:r>
              <a:rPr lang="pt-BR" dirty="0"/>
              <a:t>. Tamanho máximo: 32 </a:t>
            </a:r>
            <a:r>
              <a:rPr lang="pt-BR" dirty="0" err="1"/>
              <a:t>pt</a:t>
            </a:r>
            <a:r>
              <a:rPr lang="pt-BR" dirty="0"/>
              <a:t>. Tamanho mínimo: 28pt.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/>
              <a:t>Corpo do texto</a:t>
            </a:r>
            <a:r>
              <a:rPr lang="pt-BR" dirty="0"/>
              <a:t>. Tamanho máximo: 24pt. Tamanho mínimo: 18pt.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8025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b58247a64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b58247a64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/>
              <a:t>Seguir a norma da ABNT para a elaboração de referências: </a:t>
            </a:r>
            <a:r>
              <a:rPr lang="pt-BR" sz="1200" b="1" u="sng" dirty="0">
                <a:solidFill>
                  <a:schemeClr val="hlink"/>
                </a:solidFill>
                <a:hlinkClick r:id="rId3"/>
              </a:rPr>
              <a:t>NBR 6023</a:t>
            </a:r>
            <a:endParaRPr sz="12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/>
              <a:t>Título</a:t>
            </a:r>
            <a:r>
              <a:rPr lang="pt-BR" dirty="0"/>
              <a:t>. Tamanho máximo: 32 </a:t>
            </a:r>
            <a:r>
              <a:rPr lang="pt-BR" dirty="0" err="1"/>
              <a:t>pt</a:t>
            </a:r>
            <a:r>
              <a:rPr lang="pt-BR" dirty="0"/>
              <a:t>. Tamanho mínimo: 28pt.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/>
              <a:t>Corpo do texto</a:t>
            </a:r>
            <a:r>
              <a:rPr lang="pt-BR" dirty="0"/>
              <a:t>. Tamanho máximo e mínimo: 12pt.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Divida os slides, repetindo o título dele, casos suas referências não caibam em um só. </a:t>
            </a:r>
            <a:br>
              <a:rPr lang="pt-BR" dirty="0"/>
            </a:br>
            <a:r>
              <a:rPr lang="pt-BR" dirty="0"/>
              <a:t>Só é preciso acrescentar as referências que você utilizou nos slides para compor a apresentação!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472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745E-6E31-4798-996A-0C87A192B24D}" type="datetimeFigureOut">
              <a:rPr lang="pt-BR" smtClean="0"/>
              <a:t>16/11/2024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4945E-4C06-4216-89FF-F879473452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3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03"/>
          <a:stretch/>
        </p:blipFill>
        <p:spPr>
          <a:xfrm rot="16200000">
            <a:off x="-2815683" y="2815682"/>
            <a:ext cx="6858000" cy="1226634"/>
          </a:xfrm>
          <a:prstGeom prst="rect">
            <a:avLst/>
          </a:prstGeom>
        </p:spPr>
      </p:pic>
      <p:sp>
        <p:nvSpPr>
          <p:cNvPr id="10" name="Google Shape;18;p4"/>
          <p:cNvSpPr txBox="1">
            <a:spLocks noGrp="1"/>
          </p:cNvSpPr>
          <p:nvPr>
            <p:ph type="body" idx="1"/>
          </p:nvPr>
        </p:nvSpPr>
        <p:spPr>
          <a:xfrm>
            <a:off x="1581374" y="1536632"/>
            <a:ext cx="10195026" cy="48211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5613" lvl="0" indent="-455613">
              <a:spcBef>
                <a:spcPts val="0"/>
              </a:spcBef>
              <a:spcAft>
                <a:spcPts val="0"/>
              </a:spcAft>
              <a:buClr>
                <a:srgbClr val="211D72"/>
              </a:buClr>
              <a:buSzPct val="65000"/>
              <a:buChar char="●"/>
              <a:defRPr sz="3200">
                <a:solidFill>
                  <a:srgbClr val="211D72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1" name="Google Shape;97;p20"/>
          <p:cNvSpPr txBox="1">
            <a:spLocks noGrp="1"/>
          </p:cNvSpPr>
          <p:nvPr>
            <p:ph type="title" idx="4294967295"/>
          </p:nvPr>
        </p:nvSpPr>
        <p:spPr>
          <a:xfrm>
            <a:off x="1581374" y="421603"/>
            <a:ext cx="10195026" cy="76358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SzPts val="990"/>
            </a:pPr>
            <a:endParaRPr sz="4293" b="1" dirty="0">
              <a:solidFill>
                <a:srgbClr val="211D72"/>
              </a:solidFill>
              <a:latin typeface="+mn-lt"/>
              <a:ea typeface="Bree Serif"/>
              <a:cs typeface="Bree Serif"/>
              <a:sym typeface="Bree Serif"/>
            </a:endParaRPr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1" t="29533" r="7034" b="24603"/>
          <a:stretch/>
        </p:blipFill>
        <p:spPr>
          <a:xfrm>
            <a:off x="10752516" y="6291331"/>
            <a:ext cx="1404024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396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6"/>
          <a:stretch/>
        </p:blipFill>
        <p:spPr>
          <a:xfrm rot="16200000">
            <a:off x="-775010" y="775009"/>
            <a:ext cx="6858000" cy="53079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1" t="29533" r="7034" b="24603"/>
          <a:stretch/>
        </p:blipFill>
        <p:spPr>
          <a:xfrm>
            <a:off x="10752516" y="6291331"/>
            <a:ext cx="1404024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6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73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Clr>
                <a:srgbClr val="211D72"/>
              </a:buClr>
              <a:buSzPct val="65000"/>
              <a:buChar char="●"/>
              <a:defRPr sz="3200">
                <a:solidFill>
                  <a:srgbClr val="211D72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70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8745E-6E31-4798-996A-0C87A192B24D}" type="datetimeFigureOut">
              <a:rPr lang="pt-BR" smtClean="0"/>
              <a:t>16/11/2024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4945E-4C06-4216-89FF-F879473452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26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61" r:id="rId4"/>
    <p:sldLayoutId id="214748366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unesco.org/ci/en/fles/22439/11510733461Principles_of_AwarenessRaising_19th_April_06.pdf/Principles+of+Awareness_Raising_19th+April+06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;p13"/>
          <p:cNvSpPr txBox="1"/>
          <p:nvPr/>
        </p:nvSpPr>
        <p:spPr>
          <a:xfrm>
            <a:off x="379141" y="3133493"/>
            <a:ext cx="11351942" cy="1951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400" dirty="0">
                <a:solidFill>
                  <a:srgbClr val="211D72"/>
                </a:solidFill>
                <a:latin typeface="Bree Serif"/>
                <a:ea typeface="Bree Serif"/>
                <a:cs typeface="Bree Serif"/>
                <a:sym typeface="Bree Serif"/>
              </a:rPr>
              <a:t>Título do Trabalho    </a:t>
            </a:r>
            <a:endParaRPr sz="4400" dirty="0">
              <a:solidFill>
                <a:srgbClr val="211D72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" name="Google Shape;56;p13"/>
          <p:cNvSpPr txBox="1"/>
          <p:nvPr/>
        </p:nvSpPr>
        <p:spPr>
          <a:xfrm>
            <a:off x="1884556" y="5692804"/>
            <a:ext cx="9558023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Seu nome</a:t>
            </a:r>
            <a:endParaRPr sz="2800" dirty="0">
              <a:solidFill>
                <a:srgbClr val="211D7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236" y="192402"/>
            <a:ext cx="12192000" cy="243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36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03"/>
          <a:stretch/>
        </p:blipFill>
        <p:spPr>
          <a:xfrm rot="16200000">
            <a:off x="-2815683" y="2815682"/>
            <a:ext cx="6858000" cy="1226634"/>
          </a:xfrm>
          <a:prstGeom prst="rect">
            <a:avLst/>
          </a:prstGeom>
        </p:spPr>
      </p:pic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Apresente seu trabalho e a sua temática de forma resumida;</a:t>
            </a:r>
          </a:p>
          <a:p>
            <a:r>
              <a:rPr lang="pt-BR" dirty="0"/>
              <a:t>Utilize tópicos sucintos de, no máximo, duas ou três linhas;</a:t>
            </a:r>
          </a:p>
          <a:p>
            <a:r>
              <a:rPr lang="pt-BR" dirty="0"/>
              <a:t>Você pode acrescentar imagens ou vídeos de qualquer formato, caso elas auxiliem na sua apresentação;</a:t>
            </a:r>
          </a:p>
          <a:p>
            <a:r>
              <a:rPr lang="pt-BR" dirty="0"/>
              <a:t>Além disso, também é permitido mudar o nome “Introdução”, para adequá-lo mais ao seu trabalho ou dar a ele um toque de criatividade.</a:t>
            </a:r>
          </a:p>
          <a:p>
            <a:r>
              <a:rPr lang="pt-BR" dirty="0">
                <a:solidFill>
                  <a:srgbClr val="B10A2D"/>
                </a:solidFill>
              </a:rPr>
              <a:t>Não exceder um slide.</a:t>
            </a:r>
          </a:p>
        </p:txBody>
      </p:sp>
      <p:sp>
        <p:nvSpPr>
          <p:cNvPr id="61" name="Google Shape;61;p14"/>
          <p:cNvSpPr txBox="1">
            <a:spLocks noGrp="1"/>
          </p:cNvSpPr>
          <p:nvPr>
            <p:ph type="title" idx="4294967295"/>
          </p:nvPr>
        </p:nvSpPr>
        <p:spPr>
          <a:xfrm>
            <a:off x="1581374" y="365125"/>
            <a:ext cx="9772426" cy="13255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SzPts val="990"/>
            </a:pPr>
            <a:r>
              <a:rPr lang="pt-BR" sz="4293" b="1" dirty="0">
                <a:solidFill>
                  <a:srgbClr val="211D72"/>
                </a:solidFill>
                <a:latin typeface="+mn-lt"/>
                <a:ea typeface="Bree Serif"/>
                <a:cs typeface="Bree Serif"/>
                <a:sym typeface="Bree Serif"/>
              </a:rPr>
              <a:t>Introdução</a:t>
            </a:r>
            <a:endParaRPr sz="4293" b="1" dirty="0">
              <a:solidFill>
                <a:srgbClr val="211D72"/>
              </a:solidFill>
              <a:latin typeface="+mn-lt"/>
              <a:ea typeface="Bree Serif"/>
              <a:cs typeface="Bree Serif"/>
              <a:sym typeface="Bree Serif"/>
            </a:endParaRPr>
          </a:p>
        </p:txBody>
      </p:sp>
    </p:spTree>
    <p:extLst>
      <p:ext uri="{BB962C8B-B14F-4D97-AF65-F5344CB8AC3E}">
        <p14:creationId xmlns:p14="http://schemas.microsoft.com/office/powerpoint/2010/main" val="43943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6"/>
          <a:stretch/>
        </p:blipFill>
        <p:spPr>
          <a:xfrm rot="16200000">
            <a:off x="-775010" y="775009"/>
            <a:ext cx="6858000" cy="5307980"/>
          </a:xfrm>
          <a:prstGeom prst="rect">
            <a:avLst/>
          </a:prstGeom>
        </p:spPr>
      </p:pic>
      <p:sp>
        <p:nvSpPr>
          <p:cNvPr id="68" name="Google Shape;68;p15"/>
          <p:cNvSpPr txBox="1">
            <a:spLocks noGrp="1"/>
          </p:cNvSpPr>
          <p:nvPr>
            <p:ph type="body" idx="4294967295"/>
          </p:nvPr>
        </p:nvSpPr>
        <p:spPr>
          <a:xfrm>
            <a:off x="5605114" y="758283"/>
            <a:ext cx="6059062" cy="55421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pPr marL="0" indent="0" algn="ctr">
              <a:spcAft>
                <a:spcPts val="1600"/>
              </a:spcAft>
              <a:buNone/>
            </a:pP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Lorem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ipsum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dolor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sit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amet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consectetur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adipiscing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elit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sed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do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eiusmod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tempor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incididunt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ut labore et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dolore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magna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aliqua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  <a:p>
            <a:pPr marL="0" indent="0" algn="ctr">
              <a:spcAft>
                <a:spcPts val="1600"/>
              </a:spcAft>
              <a:buNone/>
            </a:pPr>
            <a:r>
              <a:rPr lang="pt-BR" sz="3600" dirty="0">
                <a:solidFill>
                  <a:srgbClr val="B10A2D"/>
                </a:solidFill>
              </a:rPr>
              <a:t>Não exceder um slide.</a:t>
            </a:r>
          </a:p>
        </p:txBody>
      </p:sp>
      <p:sp>
        <p:nvSpPr>
          <p:cNvPr id="2" name="Retângulo 1"/>
          <p:cNvSpPr/>
          <p:nvPr/>
        </p:nvSpPr>
        <p:spPr>
          <a:xfrm>
            <a:off x="389410" y="2190533"/>
            <a:ext cx="45291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600" b="1" dirty="0">
                <a:solidFill>
                  <a:srgbClr val="211D72"/>
                </a:solidFill>
                <a:latin typeface="Bree Serif"/>
                <a:ea typeface="Bree Serif"/>
                <a:cs typeface="Bree Serif"/>
                <a:sym typeface="Bree Serif"/>
              </a:rPr>
              <a:t>Problema de Pesquisa</a:t>
            </a:r>
          </a:p>
          <a:p>
            <a:pPr algn="ctr"/>
            <a:r>
              <a:rPr lang="pt-BR" sz="5600" b="1" dirty="0">
                <a:solidFill>
                  <a:srgbClr val="211D72"/>
                </a:solidFill>
                <a:latin typeface="Bree Serif"/>
                <a:sym typeface="Bree Serif"/>
              </a:rPr>
              <a:t>e/ou Tese</a:t>
            </a:r>
            <a:endParaRPr lang="pt-BR" sz="5600" dirty="0"/>
          </a:p>
        </p:txBody>
      </p:sp>
    </p:spTree>
    <p:extLst>
      <p:ext uri="{BB962C8B-B14F-4D97-AF65-F5344CB8AC3E}">
        <p14:creationId xmlns:p14="http://schemas.microsoft.com/office/powerpoint/2010/main" val="1716506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2409964C-7C1A-50C8-7636-B8C82F584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2D84555-51C9-8B40-6A77-52B42A06A8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6"/>
          <a:stretch/>
        </p:blipFill>
        <p:spPr>
          <a:xfrm rot="16200000">
            <a:off x="-775010" y="775009"/>
            <a:ext cx="6858000" cy="5307980"/>
          </a:xfrm>
          <a:prstGeom prst="rect">
            <a:avLst/>
          </a:prstGeom>
        </p:spPr>
      </p:pic>
      <p:sp>
        <p:nvSpPr>
          <p:cNvPr id="68" name="Google Shape;68;p15">
            <a:extLst>
              <a:ext uri="{FF2B5EF4-FFF2-40B4-BE49-F238E27FC236}">
                <a16:creationId xmlns:a16="http://schemas.microsoft.com/office/drawing/2014/main" id="{E3BC2675-754D-FF81-FBAE-CE563D9C089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605114" y="758283"/>
            <a:ext cx="6059062" cy="55421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pPr marL="0" indent="0" algn="ctr">
              <a:spcAft>
                <a:spcPts val="1600"/>
              </a:spcAft>
              <a:buNone/>
            </a:pP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Lorem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ipsum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dolor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sit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amet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consectetur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adipiscing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elit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sed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do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eiusmod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tempor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incididunt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ut labore et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dolore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magna </a:t>
            </a:r>
            <a:r>
              <a:rPr lang="pt-BR" sz="32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aliqua</a:t>
            </a:r>
            <a:r>
              <a:rPr lang="pt-BR" sz="32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  <a:p>
            <a:pPr marL="0" indent="0" algn="ctr">
              <a:spcAft>
                <a:spcPts val="1600"/>
              </a:spcAft>
              <a:buNone/>
            </a:pPr>
            <a:r>
              <a:rPr lang="pt-BR" sz="3200" dirty="0">
                <a:solidFill>
                  <a:srgbClr val="B10A2D"/>
                </a:solidFill>
                <a:latin typeface="Cambria"/>
                <a:ea typeface="Cambria"/>
                <a:cs typeface="Cambria"/>
                <a:sym typeface="Cambria"/>
              </a:rPr>
              <a:t>Não exceder um slide.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4C4BF8E-D8AA-B041-274C-DDCAC87B6C0B}"/>
              </a:ext>
            </a:extLst>
          </p:cNvPr>
          <p:cNvSpPr/>
          <p:nvPr/>
        </p:nvSpPr>
        <p:spPr>
          <a:xfrm>
            <a:off x="389410" y="2521057"/>
            <a:ext cx="45291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600" b="1" dirty="0">
                <a:solidFill>
                  <a:srgbClr val="211D72"/>
                </a:solidFill>
                <a:latin typeface="Bree Serif"/>
                <a:ea typeface="Bree Serif"/>
                <a:cs typeface="Bree Serif"/>
                <a:sym typeface="Bree Serif"/>
              </a:rPr>
              <a:t>Objetivo Geral</a:t>
            </a:r>
            <a:endParaRPr lang="pt-BR" sz="5600" dirty="0"/>
          </a:p>
        </p:txBody>
      </p:sp>
    </p:spTree>
    <p:extLst>
      <p:ext uri="{BB962C8B-B14F-4D97-AF65-F5344CB8AC3E}">
        <p14:creationId xmlns:p14="http://schemas.microsoft.com/office/powerpoint/2010/main" val="276070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6"/>
          <a:stretch/>
        </p:blipFill>
        <p:spPr>
          <a:xfrm rot="16200000">
            <a:off x="-775010" y="775009"/>
            <a:ext cx="6858000" cy="530798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89410" y="2521057"/>
            <a:ext cx="45291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600" b="1" dirty="0">
                <a:solidFill>
                  <a:srgbClr val="211D72"/>
                </a:solidFill>
                <a:latin typeface="Bree Serif"/>
                <a:ea typeface="Bree Serif"/>
                <a:cs typeface="Bree Serif"/>
                <a:sym typeface="Bree Serif"/>
              </a:rPr>
              <a:t>Objetivos Específicos</a:t>
            </a:r>
            <a:endParaRPr lang="pt-BR" sz="5600" dirty="0"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4294967295"/>
          </p:nvPr>
        </p:nvSpPr>
        <p:spPr>
          <a:xfrm>
            <a:off x="5697391" y="579863"/>
            <a:ext cx="6178658" cy="565366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 fontScale="92500"/>
          </a:bodyPr>
          <a:lstStyle/>
          <a:p>
            <a:pPr indent="-462268">
              <a:buClr>
                <a:srgbClr val="2A1A65"/>
              </a:buClr>
              <a:buSzPct val="100000"/>
              <a:buFont typeface="Cambria"/>
              <a:buChar char="●"/>
            </a:pP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Lorem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ipsum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dolor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sit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amet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consectetur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adipiscing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elit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;</a:t>
            </a:r>
            <a:endParaRPr sz="3200" dirty="0">
              <a:solidFill>
                <a:srgbClr val="2A1A65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462268">
              <a:buClr>
                <a:srgbClr val="2A1A65"/>
              </a:buClr>
              <a:buSzPct val="100000"/>
              <a:buFont typeface="Cambria"/>
              <a:buChar char="●"/>
            </a:pP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Donec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posuere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magna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sodales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hendrerit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arcu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ac,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dictum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diam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;</a:t>
            </a:r>
            <a:endParaRPr sz="3200" dirty="0">
              <a:solidFill>
                <a:srgbClr val="2A1A65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462268">
              <a:buClr>
                <a:srgbClr val="2A1A65"/>
              </a:buClr>
              <a:buSzPct val="100000"/>
              <a:buFont typeface="Cambria"/>
              <a:buChar char="●"/>
            </a:pP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Ut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at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felis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efficitur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enim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dictum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pulvinar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tincidunt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vehicula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ipsum;</a:t>
            </a:r>
            <a:endParaRPr sz="3200" dirty="0">
              <a:solidFill>
                <a:srgbClr val="2A1A65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462268">
              <a:buClr>
                <a:srgbClr val="2A1A65"/>
              </a:buClr>
              <a:buSzPct val="100000"/>
              <a:buFont typeface="Cambria"/>
              <a:buChar char="●"/>
            </a:pP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Aliquam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pharetra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justo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vel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elit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iaculis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, non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feugiat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nisi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aliquet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;</a:t>
            </a:r>
            <a:endParaRPr sz="3200" dirty="0">
              <a:solidFill>
                <a:srgbClr val="2A1A65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462268">
              <a:buClr>
                <a:srgbClr val="2A1A65"/>
              </a:buClr>
              <a:buSzPct val="100000"/>
              <a:buFont typeface="Cambria"/>
              <a:buChar char="●"/>
            </a:pP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Praesent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eget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nulla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eu nunc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dictum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3200" dirty="0" err="1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tristique</a:t>
            </a:r>
            <a:r>
              <a:rPr lang="pt-BR" sz="3200" dirty="0">
                <a:solidFill>
                  <a:srgbClr val="2A1A65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  <a:p>
            <a:pPr indent="-462268">
              <a:buClr>
                <a:srgbClr val="2A1A65"/>
              </a:buClr>
              <a:buSzPct val="100000"/>
              <a:buFont typeface="Cambria"/>
              <a:buChar char="●"/>
            </a:pPr>
            <a:r>
              <a:rPr lang="pt-BR" sz="3600" dirty="0">
                <a:solidFill>
                  <a:srgbClr val="B10A2D"/>
                </a:solidFill>
              </a:rPr>
              <a:t>Não exceder um slide.</a:t>
            </a:r>
          </a:p>
        </p:txBody>
      </p:sp>
    </p:spTree>
    <p:extLst>
      <p:ext uri="{BB962C8B-B14F-4D97-AF65-F5344CB8AC3E}">
        <p14:creationId xmlns:p14="http://schemas.microsoft.com/office/powerpoint/2010/main" val="340724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81374" y="1259174"/>
            <a:ext cx="10195026" cy="5098595"/>
          </a:xfrm>
        </p:spPr>
        <p:txBody>
          <a:bodyPr>
            <a:normAutofit/>
          </a:bodyPr>
          <a:lstStyle/>
          <a:p>
            <a:r>
              <a:rPr lang="pt-BR" dirty="0"/>
              <a:t>Descreva qual metodologia você está usando para chegar até seus resultados;</a:t>
            </a:r>
          </a:p>
          <a:p>
            <a:r>
              <a:rPr lang="pt-BR" dirty="0"/>
              <a:t>Utilize tópicos sucintos de, no máximo, duas ou três linhas;</a:t>
            </a:r>
          </a:p>
          <a:p>
            <a:r>
              <a:rPr lang="pt-BR" dirty="0"/>
              <a:t>Você pode acrescentar imagens ou vídeos de qualquer formato, caso elas auxiliem na sua apresentação;</a:t>
            </a:r>
          </a:p>
          <a:p>
            <a:r>
              <a:rPr lang="pt-BR" dirty="0"/>
              <a:t>Além disso, também é permitido mudar o nome “Metodologia”, para adequá-lo mais ao seu trabalho ou dar a ele um toque de criatividade. Por exemplo, sua Metodologia pode se chamar “Modus Operandi”.</a:t>
            </a:r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 idx="4294967295"/>
          </p:nvPr>
        </p:nvSpPr>
        <p:spPr>
          <a:xfrm>
            <a:off x="1581374" y="365125"/>
            <a:ext cx="9772426" cy="13255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SzPts val="990"/>
            </a:pPr>
            <a:r>
              <a:rPr lang="pt-BR" sz="4293" b="1" dirty="0">
                <a:solidFill>
                  <a:srgbClr val="211D72"/>
                </a:solidFill>
                <a:latin typeface="+mn-lt"/>
                <a:ea typeface="Bree Serif"/>
                <a:cs typeface="Bree Serif"/>
                <a:sym typeface="Bree Serif"/>
              </a:rPr>
              <a:t>Metodologia</a:t>
            </a:r>
            <a:endParaRPr sz="4293" b="1" dirty="0">
              <a:solidFill>
                <a:srgbClr val="211D72"/>
              </a:solidFill>
              <a:latin typeface="+mn-lt"/>
              <a:ea typeface="Bree Serif"/>
              <a:cs typeface="Bree Serif"/>
              <a:sym typeface="Bree Serif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03"/>
          <a:stretch/>
        </p:blipFill>
        <p:spPr>
          <a:xfrm rot="16200000">
            <a:off x="-2815683" y="2815682"/>
            <a:ext cx="6858000" cy="122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4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Em quais autores (principais) seu trabalho é pautado? É isso o que queremos saber aqui!</a:t>
            </a:r>
          </a:p>
          <a:p>
            <a:r>
              <a:rPr lang="pt-BR" dirty="0"/>
              <a:t>Utilize tópicos sucintos de, no máximo, duas ou três linhas;</a:t>
            </a:r>
          </a:p>
          <a:p>
            <a:r>
              <a:rPr lang="pt-BR" dirty="0">
                <a:solidFill>
                  <a:srgbClr val="B10A2D"/>
                </a:solidFill>
              </a:rPr>
              <a:t>Não exceder um slide.</a:t>
            </a:r>
          </a:p>
        </p:txBody>
      </p:sp>
      <p:sp>
        <p:nvSpPr>
          <p:cNvPr id="85" name="Google Shape;85;p18"/>
          <p:cNvSpPr txBox="1">
            <a:spLocks noGrp="1"/>
          </p:cNvSpPr>
          <p:nvPr>
            <p:ph type="title" idx="4294967295"/>
          </p:nvPr>
        </p:nvSpPr>
        <p:spPr>
          <a:xfrm>
            <a:off x="1581374" y="365125"/>
            <a:ext cx="9772426" cy="13255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SzPts val="990"/>
            </a:pPr>
            <a:r>
              <a:rPr lang="pt-BR" sz="4293" b="1" dirty="0">
                <a:solidFill>
                  <a:srgbClr val="211D72"/>
                </a:solidFill>
                <a:latin typeface="+mn-lt"/>
                <a:ea typeface="Bree Serif"/>
                <a:cs typeface="Bree Serif"/>
                <a:sym typeface="Bree Serif"/>
              </a:rPr>
              <a:t>Escopo Teórico</a:t>
            </a:r>
            <a:endParaRPr sz="4293" b="1" dirty="0">
              <a:solidFill>
                <a:srgbClr val="211D72"/>
              </a:solidFill>
              <a:latin typeface="+mn-lt"/>
              <a:ea typeface="Bree Serif"/>
              <a:cs typeface="Bree Serif"/>
              <a:sym typeface="Bree Serif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03"/>
          <a:stretch/>
        </p:blipFill>
        <p:spPr>
          <a:xfrm rot="16200000">
            <a:off x="-2815683" y="2815682"/>
            <a:ext cx="6858000" cy="122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99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É necessário detalhar as etapas pendentes da pesquisa e explicar como serão executadas no período restante até a defesa.</a:t>
            </a:r>
          </a:p>
          <a:p>
            <a:r>
              <a:rPr lang="pt-BR" dirty="0"/>
              <a:t>Além disso, é permitido que você dê qualquer outro título a esta parte de seu trabalho.</a:t>
            </a:r>
          </a:p>
        </p:txBody>
      </p:sp>
      <p:sp>
        <p:nvSpPr>
          <p:cNvPr id="91" name="Google Shape;91;p19"/>
          <p:cNvSpPr txBox="1">
            <a:spLocks noGrp="1"/>
          </p:cNvSpPr>
          <p:nvPr>
            <p:ph type="title" idx="4294967295"/>
          </p:nvPr>
        </p:nvSpPr>
        <p:spPr>
          <a:xfrm>
            <a:off x="1581374" y="365125"/>
            <a:ext cx="9772426" cy="13255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SzPts val="990"/>
            </a:pPr>
            <a:r>
              <a:rPr lang="pt-BR" sz="4293" b="1" dirty="0">
                <a:solidFill>
                  <a:srgbClr val="211D72"/>
                </a:solidFill>
                <a:latin typeface="+mn-lt"/>
                <a:ea typeface="Bree Serif"/>
                <a:cs typeface="Bree Serif"/>
                <a:sym typeface="Bree Serif"/>
              </a:rPr>
              <a:t>Resultados Provisórios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03"/>
          <a:stretch/>
        </p:blipFill>
        <p:spPr>
          <a:xfrm rot="16200000">
            <a:off x="-2815683" y="2815682"/>
            <a:ext cx="6858000" cy="122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4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BAUMAN, </a:t>
            </a:r>
            <a:r>
              <a:rPr lang="pt-BR" sz="16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Zygmunt</a:t>
            </a: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. </a:t>
            </a:r>
            <a:r>
              <a:rPr lang="pt-BR" sz="1600" b="1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Globalização</a:t>
            </a: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: as consequências humanas. Rio de Janeiro: Jorge Zahar, 1999. </a:t>
            </a:r>
            <a:endParaRPr sz="1600" dirty="0">
              <a:solidFill>
                <a:srgbClr val="211D7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sz="1600" dirty="0">
              <a:solidFill>
                <a:srgbClr val="211D7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GODINHO, Thais. </a:t>
            </a:r>
            <a:r>
              <a:rPr lang="pt-BR" sz="1600" b="1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Vida organizada</a:t>
            </a: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: como definir prioridades e transformar seus sonhos em objetivos. São Paulo: Gente, 2014. </a:t>
            </a:r>
            <a:r>
              <a:rPr lang="pt-BR" sz="1600" i="1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E-book</a:t>
            </a: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 sz="1600" dirty="0">
              <a:solidFill>
                <a:srgbClr val="211D7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sz="1600" dirty="0">
              <a:solidFill>
                <a:srgbClr val="211D7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SAYERS, R. </a:t>
            </a:r>
            <a:r>
              <a:rPr lang="pt-BR" sz="1600" b="1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Principles</a:t>
            </a:r>
            <a:r>
              <a:rPr lang="pt-BR" sz="1600" b="1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1600" b="1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of</a:t>
            </a:r>
            <a:r>
              <a:rPr lang="pt-BR" sz="1600" b="1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1600" b="1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awareness-raising</a:t>
            </a: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: for </a:t>
            </a:r>
            <a:r>
              <a:rPr lang="pt-BR" sz="16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information</a:t>
            </a: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pt-BR" sz="16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literacy</a:t>
            </a: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, a case </a:t>
            </a:r>
            <a:r>
              <a:rPr lang="pt-BR" sz="1600" dirty="0" err="1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study</a:t>
            </a: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. Bangkok: UNESCO Bangkok, 2006. Disponível em: </a:t>
            </a:r>
            <a:r>
              <a:rPr lang="pt-BR" sz="1600" u="sng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http://portal.unesco.org/ci/en/fles/22439/11510733461Principles_of_AwarenessRaising_19th_April_06.pdf/Principles%2Bof%2BAwareness_Raising_19th%2BApril%2B06.pdf</a:t>
            </a:r>
            <a:r>
              <a:rPr lang="pt-BR" sz="1600" dirty="0">
                <a:solidFill>
                  <a:srgbClr val="211D72"/>
                </a:solidFill>
                <a:latin typeface="Cambria"/>
                <a:ea typeface="Cambria"/>
                <a:cs typeface="Cambria"/>
                <a:sym typeface="Cambria"/>
              </a:rPr>
              <a:t>. Acesso em: 23 abr. 2010.</a:t>
            </a:r>
            <a:endParaRPr sz="1600" dirty="0">
              <a:solidFill>
                <a:srgbClr val="211D7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7" name="Google Shape;97;p20"/>
          <p:cNvSpPr txBox="1">
            <a:spLocks noGrp="1"/>
          </p:cNvSpPr>
          <p:nvPr>
            <p:ph type="title" idx="4294967295"/>
          </p:nvPr>
        </p:nvSpPr>
        <p:spPr>
          <a:xfrm>
            <a:off x="1581374" y="365125"/>
            <a:ext cx="9772426" cy="13255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SzPts val="990"/>
            </a:pPr>
            <a:r>
              <a:rPr lang="pt-BR" sz="4293" b="1" dirty="0">
                <a:solidFill>
                  <a:srgbClr val="211D72"/>
                </a:solidFill>
                <a:latin typeface="+mn-lt"/>
                <a:ea typeface="Bree Serif"/>
                <a:cs typeface="Bree Serif"/>
                <a:sym typeface="Bree Serif"/>
              </a:rPr>
              <a:t>Referências</a:t>
            </a:r>
            <a:endParaRPr sz="4293" b="1" dirty="0">
              <a:solidFill>
                <a:srgbClr val="211D72"/>
              </a:solidFill>
              <a:latin typeface="+mn-lt"/>
              <a:ea typeface="Bree Serif"/>
              <a:cs typeface="Bree Serif"/>
              <a:sym typeface="Bree Serif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03"/>
          <a:stretch/>
        </p:blipFill>
        <p:spPr>
          <a:xfrm rot="16200000">
            <a:off x="-2815683" y="2815682"/>
            <a:ext cx="6858000" cy="122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436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748</Words>
  <Application>Microsoft Office PowerPoint</Application>
  <PresentationFormat>Widescreen</PresentationFormat>
  <Paragraphs>58</Paragraphs>
  <Slides>9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Bree Serif</vt:lpstr>
      <vt:lpstr>Calibri</vt:lpstr>
      <vt:lpstr>Calibri Light</vt:lpstr>
      <vt:lpstr>Cambria</vt:lpstr>
      <vt:lpstr>Tema do Office</vt:lpstr>
      <vt:lpstr>Apresentação do PowerPoint</vt:lpstr>
      <vt:lpstr>Introdução</vt:lpstr>
      <vt:lpstr>Apresentação do PowerPoint</vt:lpstr>
      <vt:lpstr>Apresentação do PowerPoint</vt:lpstr>
      <vt:lpstr>Apresentação do PowerPoint</vt:lpstr>
      <vt:lpstr>Metodologia</vt:lpstr>
      <vt:lpstr>Escopo Teórico</vt:lpstr>
      <vt:lpstr>Resultados Provisórios</vt:lpstr>
      <vt:lpstr>Referências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Alexandre Chagas</cp:lastModifiedBy>
  <cp:revision>10</cp:revision>
  <dcterms:created xsi:type="dcterms:W3CDTF">2021-09-03T12:53:07Z</dcterms:created>
  <dcterms:modified xsi:type="dcterms:W3CDTF">2024-11-16T14:07:18Z</dcterms:modified>
</cp:coreProperties>
</file>